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61825E-6773-438A-BD26-595925465C02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346298-D534-4E96-A0BB-1989FE1F3D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483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671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865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571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246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F3199-62D6-4BC8-A920-DE92AE7728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93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7DC11-F992-4A71-A5BE-34D36BC1F4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00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A1FFB-BE8F-470D-9B75-A02F91C7EE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29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F3199-62D6-4BC8-A920-DE92AE7728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9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C18E8-D67C-493D-97D2-B4CA21C1630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38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28344-5389-4CE3-A1E2-5EAC7F909D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11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AD81C-4057-497E-83B2-80BB147EAB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69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22B6A-9634-4B79-81FD-E741B0BA39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77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408BA-5D30-493E-A491-9C46BBBB2C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21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6CA7D-3397-4467-9BDB-DDFA3449D81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77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15839-58B3-430F-8C28-3E1D084F0BF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40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C18E8-D67C-493D-97D2-B4CA21C1630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78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2B363-E902-4561-96C8-9D00538443B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54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7DC11-F992-4A71-A5BE-34D36BC1F4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5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A1FFB-BE8F-470D-9B75-A02F91C7EE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47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3176C9C6-C07C-4C4F-89AD-BFF274001E3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6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28344-5389-4CE3-A1E2-5EAC7F909D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85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AD81C-4057-497E-83B2-80BB147EAB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53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22B6A-9634-4B79-81FD-E741B0BA39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77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408BA-5D30-493E-A491-9C46BBBB2C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3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6CA7D-3397-4467-9BDB-DDFA3449D81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40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15839-58B3-430F-8C28-3E1D084F0BF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47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2B363-E902-4561-96C8-9D00538443B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54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739DFD-F524-4B04-B3A9-0F122877C6F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800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739DFD-F524-4B04-B3A9-0F122877C6F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370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2357430"/>
            <a:ext cx="9144000" cy="2583738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accent2"/>
                </a:solidFill>
              </a:rPr>
              <a:t>Оценка стоимости компании</a:t>
            </a:r>
            <a:br>
              <a:rPr lang="ru-RU" b="1" dirty="0">
                <a:solidFill>
                  <a:schemeClr val="accent2"/>
                </a:solidFill>
              </a:rPr>
            </a:br>
            <a:r>
              <a:rPr lang="ru-RU" sz="3000" b="1" dirty="0">
                <a:solidFill>
                  <a:schemeClr val="accent2"/>
                </a:solidFill>
              </a:rPr>
              <a:t>Часть 2 – Подходы к </a:t>
            </a:r>
            <a:r>
              <a:rPr lang="ru-RU" sz="3000" b="1">
                <a:solidFill>
                  <a:schemeClr val="accent2"/>
                </a:solidFill>
              </a:rPr>
              <a:t>оценке бизнеса</a:t>
            </a:r>
            <a:endParaRPr lang="ru-RU" sz="3000" b="1" dirty="0">
              <a:solidFill>
                <a:schemeClr val="accent2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7648" y="6237312"/>
            <a:ext cx="6429420" cy="504056"/>
          </a:xfrm>
        </p:spPr>
        <p:txBody>
          <a:bodyPr/>
          <a:lstStyle/>
          <a:p>
            <a:pPr lvl="0" eaLnBrk="1" hangingPunct="1"/>
            <a:r>
              <a:rPr lang="ru-RU" sz="1800" dirty="0">
                <a:solidFill>
                  <a:schemeClr val="accent2"/>
                </a:solidFill>
              </a:rPr>
              <a:t>Москва, 2020/2021</a:t>
            </a:r>
          </a:p>
        </p:txBody>
      </p:sp>
      <p:pic>
        <p:nvPicPr>
          <p:cNvPr id="6" name="Picture 2" descr="http://mirbis.ru/bitrix/templates/mirbis/images/logo.png">
            <a:extLst>
              <a:ext uri="{FF2B5EF4-FFF2-40B4-BE49-F238E27FC236}">
                <a16:creationId xmlns:a16="http://schemas.microsoft.com/office/drawing/2014/main" xmlns="" id="{6AB6835D-5971-45A8-8DF5-3A2DCC627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600" y="21663"/>
            <a:ext cx="177165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5FBEF810-CF4A-4782-8674-587B902C4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672" y="0"/>
            <a:ext cx="7524328" cy="68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kern="0" dirty="0">
                <a:solidFill>
                  <a:srgbClr val="333399"/>
                </a:solidFill>
              </a:rPr>
              <a:t>Московская международная высшая школа бизнеса </a:t>
            </a:r>
            <a:r>
              <a:rPr lang="ru-RU" sz="2000" kern="0" dirty="0" err="1">
                <a:solidFill>
                  <a:srgbClr val="333399"/>
                </a:solidFill>
              </a:rPr>
              <a:t>МИРБИС</a:t>
            </a:r>
            <a:endParaRPr lang="ru-RU" sz="2000" kern="0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4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Вопросы/Задания (тема 2)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557588"/>
            <a:ext cx="9160658" cy="5607689"/>
          </a:xfrm>
          <a:noFill/>
          <a:ln/>
        </p:spPr>
        <p:txBody>
          <a:bodyPr wrap="square">
            <a:spAutoFit/>
          </a:bodyPr>
          <a:lstStyle/>
          <a:p>
            <a:pPr marL="0" indent="0" defTabSz="762000">
              <a:spcBef>
                <a:spcPct val="30000"/>
              </a:spcBef>
              <a:buNone/>
            </a:pPr>
            <a:r>
              <a:rPr lang="ru-RU" sz="1400" b="1" dirty="0">
                <a:solidFill>
                  <a:schemeClr val="tx2"/>
                </a:solidFill>
                <a:cs typeface="Arial" charset="0"/>
              </a:rPr>
              <a:t>Выберите один вариант ответа</a:t>
            </a:r>
          </a:p>
          <a:p>
            <a:pPr marL="0" indent="0" algn="just">
              <a:buNone/>
            </a:pPr>
            <a:r>
              <a:rPr lang="ru-RU" sz="1400" b="1" i="1" dirty="0"/>
              <a:t>1. Что из перечисленного влияет на увеличение денежного потока от операционной деятельности</a:t>
            </a:r>
            <a:r>
              <a:rPr lang="ru-RU" sz="1400" dirty="0"/>
              <a:t> (</a:t>
            </a:r>
            <a:r>
              <a:rPr lang="ru-RU" sz="1400" dirty="0" err="1"/>
              <a:t>CFO</a:t>
            </a:r>
            <a:r>
              <a:rPr lang="ru-RU" sz="1400" dirty="0"/>
              <a:t>):</a:t>
            </a:r>
            <a:br>
              <a:rPr lang="ru-RU" sz="1400" dirty="0"/>
            </a:br>
            <a:r>
              <a:rPr lang="ru-RU" sz="1400" dirty="0"/>
              <a:t>Варианты ответа:</a:t>
            </a:r>
          </a:p>
          <a:p>
            <a:pPr algn="just"/>
            <a:r>
              <a:rPr lang="ru-RU" sz="1400" dirty="0"/>
              <a:t>Увеличение резервов по дебиторской задолженности по решению учредителей</a:t>
            </a:r>
          </a:p>
          <a:p>
            <a:pPr algn="just"/>
            <a:r>
              <a:rPr lang="ru-RU" sz="1400" dirty="0"/>
              <a:t>Изменение долгосрочного долга</a:t>
            </a:r>
          </a:p>
          <a:p>
            <a:pPr algn="just"/>
            <a:r>
              <a:rPr lang="ru-RU" sz="1400" dirty="0"/>
              <a:t>Увеличение кап. вложений.</a:t>
            </a:r>
          </a:p>
          <a:p>
            <a:pPr algn="just"/>
            <a:r>
              <a:rPr lang="ru-RU" sz="1400" dirty="0"/>
              <a:t>Выплаты дивидендов</a:t>
            </a:r>
          </a:p>
          <a:p>
            <a:pPr marL="0" indent="0" algn="just">
              <a:buNone/>
            </a:pPr>
            <a:endParaRPr lang="ru-RU" sz="1400" b="1" i="1" dirty="0"/>
          </a:p>
          <a:p>
            <a:pPr marL="0" indent="0" algn="just">
              <a:buNone/>
            </a:pPr>
            <a:r>
              <a:rPr lang="ru-RU" sz="1400" b="1" i="1" dirty="0"/>
              <a:t>2. Разница в доходности каких бумаг отражает страновой риск РФ?</a:t>
            </a:r>
            <a:br>
              <a:rPr lang="ru-RU" sz="1400" b="1" i="1" dirty="0"/>
            </a:br>
            <a:r>
              <a:rPr lang="ru-RU" sz="1400" b="1" i="1" dirty="0"/>
              <a:t>Варианты ответов:</a:t>
            </a:r>
          </a:p>
          <a:p>
            <a:pPr algn="just"/>
            <a:r>
              <a:rPr lang="ru-RU" sz="1400" dirty="0"/>
              <a:t>Еврооблигации России и государственные облигации США</a:t>
            </a:r>
          </a:p>
          <a:p>
            <a:pPr algn="just"/>
            <a:r>
              <a:rPr lang="ru-RU" sz="1400" dirty="0"/>
              <a:t>Еврооблигации России и Облигации федерального займа России</a:t>
            </a:r>
          </a:p>
          <a:p>
            <a:pPr algn="just"/>
            <a:r>
              <a:rPr lang="ru-RU" sz="1400" dirty="0"/>
              <a:t>Еврооблигации России и Облигации Газпрома</a:t>
            </a:r>
          </a:p>
          <a:p>
            <a:pPr algn="just"/>
            <a:r>
              <a:rPr lang="ru-RU" sz="1400" dirty="0"/>
              <a:t>Облигации федерального займа России и государственные облигации США</a:t>
            </a:r>
          </a:p>
          <a:p>
            <a:pPr marL="0" indent="0">
              <a:buNone/>
            </a:pPr>
            <a:endParaRPr lang="ru-RU" sz="1400" b="1" i="1" dirty="0"/>
          </a:p>
          <a:p>
            <a:pPr marL="0" indent="0">
              <a:buNone/>
            </a:pPr>
            <a:r>
              <a:rPr lang="ru-RU" sz="1400" b="1" i="1" dirty="0"/>
              <a:t>3. При каких условиях применима модель Гордона?</a:t>
            </a:r>
          </a:p>
          <a:p>
            <a:r>
              <a:rPr lang="ru-RU" sz="1400" dirty="0"/>
              <a:t>темпы роста стабильны, изменение собственного оборотного капитала равно амортизации</a:t>
            </a:r>
          </a:p>
          <a:p>
            <a:r>
              <a:rPr lang="ru-RU" sz="1400" dirty="0"/>
              <a:t>темпы роста стабильны, капиталовложения равны амортизации, финансовые показатели стабильны</a:t>
            </a:r>
          </a:p>
          <a:p>
            <a:r>
              <a:rPr lang="ru-RU" sz="1400" dirty="0"/>
              <a:t>темпы роста капиталовложения равны изменению собственного оборотного капитала</a:t>
            </a:r>
          </a:p>
          <a:p>
            <a:r>
              <a:rPr lang="ru-RU" sz="1400" dirty="0"/>
              <a:t>капиталовложения равны амортизации, темпы роста могут существенно варьироваться</a:t>
            </a:r>
          </a:p>
          <a:p>
            <a:r>
              <a:rPr lang="ru-RU" sz="1400" dirty="0"/>
              <a:t>темпы роста компании равны темпам роста экономики, ставка доходности ниже темпов роста</a:t>
            </a:r>
          </a:p>
        </p:txBody>
      </p:sp>
    </p:spTree>
    <p:extLst>
      <p:ext uri="{BB962C8B-B14F-4D97-AF65-F5344CB8AC3E}">
        <p14:creationId xmlns:p14="http://schemas.microsoft.com/office/powerpoint/2010/main" val="3955935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Вопросы/Задания (тема 2)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557587"/>
            <a:ext cx="9144000" cy="5780044"/>
          </a:xfrm>
          <a:noFill/>
          <a:ln/>
        </p:spPr>
        <p:txBody>
          <a:bodyPr wrap="square">
            <a:spAutoFit/>
          </a:bodyPr>
          <a:lstStyle/>
          <a:p>
            <a:pPr marL="0" indent="0" defTabSz="762000">
              <a:spcBef>
                <a:spcPct val="30000"/>
              </a:spcBef>
              <a:buNone/>
            </a:pPr>
            <a:r>
              <a:rPr lang="ru-RU" sz="1400" b="1" dirty="0">
                <a:solidFill>
                  <a:schemeClr val="tx2"/>
                </a:solidFill>
                <a:cs typeface="Arial" charset="0"/>
              </a:rPr>
              <a:t>Выберите один вариант ответа</a:t>
            </a:r>
          </a:p>
          <a:p>
            <a:pPr marL="0" indent="0">
              <a:buNone/>
            </a:pPr>
            <a:r>
              <a:rPr lang="ru-RU" sz="1400" b="1" i="1" dirty="0"/>
              <a:t>4. Какую прибыль нельзя применять в мультипликаторе P/E для оценки сельскохозяйственной компании, выращивающей масличные культуры?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Варианты ответов:</a:t>
            </a:r>
          </a:p>
          <a:p>
            <a:r>
              <a:rPr lang="ru-RU" sz="1400" dirty="0"/>
              <a:t>Прибыль последнего финансового года</a:t>
            </a:r>
          </a:p>
          <a:p>
            <a:r>
              <a:rPr lang="ru-RU" sz="1400" dirty="0"/>
              <a:t>Прибыль последних 12 месяцев</a:t>
            </a:r>
          </a:p>
          <a:p>
            <a:r>
              <a:rPr lang="ru-RU" sz="1400" dirty="0"/>
              <a:t>Прибыль последнего квартала</a:t>
            </a:r>
          </a:p>
          <a:p>
            <a:r>
              <a:rPr lang="ru-RU" sz="1400" dirty="0"/>
              <a:t>Усредненную прибыль трех последних лет</a:t>
            </a:r>
          </a:p>
          <a:p>
            <a:pPr marL="0" indent="0" algn="just">
              <a:buNone/>
            </a:pPr>
            <a:endParaRPr lang="ru-RU" sz="1400" b="1" i="1" dirty="0"/>
          </a:p>
          <a:p>
            <a:pPr marL="0" indent="0">
              <a:buNone/>
            </a:pPr>
            <a:r>
              <a:rPr lang="ru-RU" sz="1400" b="1" i="1" dirty="0"/>
              <a:t>5. Какое утверждение о коэффициенте бета является ошибочным?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Варианты ответов:</a:t>
            </a:r>
          </a:p>
          <a:p>
            <a:r>
              <a:rPr lang="ru-RU" sz="1400" dirty="0"/>
              <a:t>Это мера системного риска</a:t>
            </a:r>
          </a:p>
          <a:p>
            <a:r>
              <a:rPr lang="ru-RU" sz="1400" dirty="0"/>
              <a:t>Коэффициент индивидуален для каждого предприятия</a:t>
            </a:r>
          </a:p>
          <a:p>
            <a:r>
              <a:rPr lang="ru-RU" sz="1400" dirty="0"/>
              <a:t>Коэффициент подвержен влиянию политических и макроэкономических рисков</a:t>
            </a:r>
          </a:p>
          <a:p>
            <a:r>
              <a:rPr lang="ru-RU" sz="1400" dirty="0"/>
              <a:t>Умножается на среднерыночную доходность</a:t>
            </a:r>
          </a:p>
          <a:p>
            <a:pPr marL="0" indent="0">
              <a:buNone/>
            </a:pPr>
            <a:endParaRPr lang="ru-RU" sz="1400" b="1" i="1" dirty="0"/>
          </a:p>
          <a:p>
            <a:pPr marL="0" indent="0">
              <a:buNone/>
            </a:pPr>
            <a:r>
              <a:rPr lang="ru-RU" sz="1400" b="1" i="1" dirty="0"/>
              <a:t>6. Выберите верную формулу перехода от денежного потока на инвестированный капитал (</a:t>
            </a:r>
            <a:r>
              <a:rPr lang="ru-RU" sz="1400" b="1" i="1" dirty="0" err="1"/>
              <a:t>FCFF</a:t>
            </a:r>
            <a:r>
              <a:rPr lang="ru-RU" sz="1400" b="1" i="1" dirty="0"/>
              <a:t>) к денежному потоку на собственный капитал (</a:t>
            </a:r>
            <a:r>
              <a:rPr lang="ru-RU" sz="1400" b="1" i="1" dirty="0" err="1"/>
              <a:t>FCFE</a:t>
            </a:r>
            <a:r>
              <a:rPr lang="ru-RU" sz="1400" b="1" i="1" dirty="0"/>
              <a:t>):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Варианты ответов:</a:t>
            </a:r>
          </a:p>
          <a:p>
            <a:r>
              <a:rPr lang="ru-RU" sz="1400" dirty="0" err="1"/>
              <a:t>FCFE</a:t>
            </a:r>
            <a:r>
              <a:rPr lang="ru-RU" sz="1400" dirty="0"/>
              <a:t> = </a:t>
            </a:r>
            <a:r>
              <a:rPr lang="ru-RU" sz="1400" dirty="0" err="1"/>
              <a:t>FCFF</a:t>
            </a:r>
            <a:r>
              <a:rPr lang="ru-RU" sz="1400" dirty="0"/>
              <a:t> - Проценты + Изменение долга</a:t>
            </a:r>
          </a:p>
          <a:p>
            <a:r>
              <a:rPr lang="ru-RU" sz="1400" dirty="0" err="1"/>
              <a:t>FCFE</a:t>
            </a:r>
            <a:r>
              <a:rPr lang="ru-RU" sz="1400" dirty="0"/>
              <a:t> = </a:t>
            </a:r>
            <a:r>
              <a:rPr lang="ru-RU" sz="1400" dirty="0" err="1"/>
              <a:t>FCFF</a:t>
            </a:r>
            <a:r>
              <a:rPr lang="ru-RU" sz="1400" dirty="0"/>
              <a:t> - [Проценты x (1-Ставка налога)] + Изменение долга</a:t>
            </a:r>
          </a:p>
          <a:p>
            <a:r>
              <a:rPr lang="ru-RU" sz="1400" dirty="0" err="1"/>
              <a:t>FCFE</a:t>
            </a:r>
            <a:r>
              <a:rPr lang="ru-RU" sz="1400" dirty="0"/>
              <a:t> = </a:t>
            </a:r>
            <a:r>
              <a:rPr lang="ru-RU" sz="1400" dirty="0" err="1"/>
              <a:t>FCFF</a:t>
            </a:r>
            <a:r>
              <a:rPr lang="ru-RU" sz="1400" dirty="0"/>
              <a:t> + Проценты - Изменение долга</a:t>
            </a:r>
          </a:p>
          <a:p>
            <a:r>
              <a:rPr lang="ru-RU" sz="1400" dirty="0" err="1"/>
              <a:t>FCFE</a:t>
            </a:r>
            <a:r>
              <a:rPr lang="ru-RU" sz="1400" dirty="0"/>
              <a:t> = </a:t>
            </a:r>
            <a:r>
              <a:rPr lang="ru-RU" sz="1400" dirty="0" err="1"/>
              <a:t>FCFF</a:t>
            </a:r>
            <a:r>
              <a:rPr lang="ru-RU" sz="1400" dirty="0"/>
              <a:t> + [Проценты x (1-Ставка налога)] + Изменение долга</a:t>
            </a:r>
          </a:p>
        </p:txBody>
      </p:sp>
    </p:spTree>
    <p:extLst>
      <p:ext uri="{BB962C8B-B14F-4D97-AF65-F5344CB8AC3E}">
        <p14:creationId xmlns:p14="http://schemas.microsoft.com/office/powerpoint/2010/main" val="1414433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Вопросы/Задания (тема 2)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557587"/>
            <a:ext cx="9144000" cy="5564600"/>
          </a:xfrm>
          <a:noFill/>
          <a:ln/>
        </p:spPr>
        <p:txBody>
          <a:bodyPr wrap="square">
            <a:spAutoFit/>
          </a:bodyPr>
          <a:lstStyle/>
          <a:p>
            <a:pPr marL="0" indent="0" defTabSz="762000">
              <a:spcBef>
                <a:spcPct val="30000"/>
              </a:spcBef>
              <a:buNone/>
            </a:pPr>
            <a:r>
              <a:rPr lang="ru-RU" sz="1400" b="1" dirty="0">
                <a:solidFill>
                  <a:schemeClr val="tx2"/>
                </a:solidFill>
                <a:cs typeface="Arial" charset="0"/>
              </a:rPr>
              <a:t>Выберите один вариант ответа</a:t>
            </a:r>
          </a:p>
          <a:p>
            <a:pPr marL="0" indent="0">
              <a:buNone/>
            </a:pPr>
            <a:r>
              <a:rPr lang="ru-RU" sz="1400" b="1" i="1" dirty="0"/>
              <a:t>7. Коэффициент бета равен 0,7. Это означает: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Варианты ответов:</a:t>
            </a:r>
          </a:p>
          <a:p>
            <a:r>
              <a:rPr lang="ru-RU" sz="1400" dirty="0"/>
              <a:t>Доходность ценной бумаги на 30% ниже рыночной доходности</a:t>
            </a:r>
          </a:p>
          <a:p>
            <a:r>
              <a:rPr lang="ru-RU" sz="1400" dirty="0"/>
              <a:t>При изменении рыночной доходности на 10% доходность ценной бумаги изменится на 7%</a:t>
            </a:r>
          </a:p>
          <a:p>
            <a:r>
              <a:rPr lang="ru-RU" sz="1400" dirty="0"/>
              <a:t>При изменении рыночной доходности на 10% доходность ценной бумаги изменится на 70%</a:t>
            </a:r>
          </a:p>
          <a:p>
            <a:r>
              <a:rPr lang="ru-RU" sz="1400" dirty="0"/>
              <a:t>Колебания доходности ценной бумаги составили +/- 30%</a:t>
            </a:r>
          </a:p>
          <a:p>
            <a:pPr marL="0" indent="0" algn="just">
              <a:buNone/>
            </a:pPr>
            <a:endParaRPr lang="ru-RU" sz="1400" b="1" i="1" dirty="0"/>
          </a:p>
          <a:p>
            <a:pPr marL="0" indent="0">
              <a:buNone/>
            </a:pPr>
            <a:r>
              <a:rPr lang="ru-RU" sz="1400" b="1" i="1" dirty="0"/>
              <a:t>8. Какое утверждение о коэффициенте бета является ошибочным?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Варианты ответов:</a:t>
            </a:r>
          </a:p>
          <a:p>
            <a:r>
              <a:rPr lang="ru-RU" sz="1400" dirty="0"/>
              <a:t>Это мера системного риска</a:t>
            </a:r>
          </a:p>
          <a:p>
            <a:r>
              <a:rPr lang="ru-RU" sz="1400" dirty="0"/>
              <a:t>Коэффициент индивидуален для каждого предприятия</a:t>
            </a:r>
          </a:p>
          <a:p>
            <a:r>
              <a:rPr lang="ru-RU" sz="1400" dirty="0"/>
              <a:t>Коэффициент подвержен влиянию политических и макроэкономических рисков</a:t>
            </a:r>
          </a:p>
          <a:p>
            <a:r>
              <a:rPr lang="ru-RU" sz="1400" dirty="0"/>
              <a:t>Умножается на среднерыночную доходность</a:t>
            </a:r>
          </a:p>
          <a:p>
            <a:pPr marL="0" indent="0">
              <a:buNone/>
            </a:pPr>
            <a:endParaRPr lang="ru-RU" sz="1400" b="1" i="1" dirty="0"/>
          </a:p>
          <a:p>
            <a:pPr marL="0" indent="0">
              <a:buNone/>
            </a:pPr>
            <a:r>
              <a:rPr lang="ru-RU" sz="1400" b="1" i="1" dirty="0"/>
              <a:t>9. Выберите верную формулу перехода от денежного потока на инвестированный капитал (</a:t>
            </a:r>
            <a:r>
              <a:rPr lang="ru-RU" sz="1400" b="1" i="1" dirty="0" err="1"/>
              <a:t>FCFF</a:t>
            </a:r>
            <a:r>
              <a:rPr lang="ru-RU" sz="1400" b="1" i="1" dirty="0"/>
              <a:t>) к денежному потоку на собственный капитал (</a:t>
            </a:r>
            <a:r>
              <a:rPr lang="ru-RU" sz="1400" b="1" i="1" dirty="0" err="1"/>
              <a:t>FCFE</a:t>
            </a:r>
            <a:r>
              <a:rPr lang="ru-RU" sz="1400" b="1" i="1" dirty="0"/>
              <a:t>):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Варианты ответов:</a:t>
            </a:r>
          </a:p>
          <a:p>
            <a:r>
              <a:rPr lang="ru-RU" sz="1400" dirty="0" err="1"/>
              <a:t>FCFE</a:t>
            </a:r>
            <a:r>
              <a:rPr lang="ru-RU" sz="1400" dirty="0"/>
              <a:t> = </a:t>
            </a:r>
            <a:r>
              <a:rPr lang="ru-RU" sz="1400" dirty="0" err="1"/>
              <a:t>FCFF</a:t>
            </a:r>
            <a:r>
              <a:rPr lang="ru-RU" sz="1400" dirty="0"/>
              <a:t> - Проценты + Изменение долга</a:t>
            </a:r>
          </a:p>
          <a:p>
            <a:r>
              <a:rPr lang="ru-RU" sz="1400" dirty="0" err="1"/>
              <a:t>FCFE</a:t>
            </a:r>
            <a:r>
              <a:rPr lang="ru-RU" sz="1400" dirty="0"/>
              <a:t> = </a:t>
            </a:r>
            <a:r>
              <a:rPr lang="ru-RU" sz="1400" dirty="0" err="1"/>
              <a:t>FCFF</a:t>
            </a:r>
            <a:r>
              <a:rPr lang="ru-RU" sz="1400" dirty="0"/>
              <a:t> - [Проценты x (1-Ставка налога)] + Изменение долга</a:t>
            </a:r>
          </a:p>
          <a:p>
            <a:r>
              <a:rPr lang="ru-RU" sz="1400" dirty="0" err="1"/>
              <a:t>FCFE</a:t>
            </a:r>
            <a:r>
              <a:rPr lang="ru-RU" sz="1400" dirty="0"/>
              <a:t> = </a:t>
            </a:r>
            <a:r>
              <a:rPr lang="ru-RU" sz="1400" dirty="0" err="1"/>
              <a:t>FCFF</a:t>
            </a:r>
            <a:r>
              <a:rPr lang="ru-RU" sz="1400" dirty="0"/>
              <a:t> + Проценты - Изменение долга</a:t>
            </a:r>
          </a:p>
          <a:p>
            <a:r>
              <a:rPr lang="ru-RU" sz="1400" dirty="0" err="1"/>
              <a:t>FCFE</a:t>
            </a:r>
            <a:r>
              <a:rPr lang="ru-RU" sz="1400" dirty="0"/>
              <a:t> = </a:t>
            </a:r>
            <a:r>
              <a:rPr lang="ru-RU" sz="1400" dirty="0" err="1"/>
              <a:t>FCFF</a:t>
            </a:r>
            <a:r>
              <a:rPr lang="ru-RU" sz="1400" dirty="0"/>
              <a:t> + [Проценты x (1-Ставка налога)] + Изменение долга</a:t>
            </a:r>
          </a:p>
        </p:txBody>
      </p:sp>
    </p:spTree>
    <p:extLst>
      <p:ext uri="{BB962C8B-B14F-4D97-AF65-F5344CB8AC3E}">
        <p14:creationId xmlns:p14="http://schemas.microsoft.com/office/powerpoint/2010/main" val="2969603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Вопросы/Задания (тема 2)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557588"/>
            <a:ext cx="9144000" cy="6081665"/>
          </a:xfrm>
          <a:noFill/>
          <a:ln/>
        </p:spPr>
        <p:txBody>
          <a:bodyPr wrap="square">
            <a:spAutoFit/>
          </a:bodyPr>
          <a:lstStyle/>
          <a:p>
            <a:pPr marL="0" indent="0" defTabSz="762000">
              <a:spcBef>
                <a:spcPct val="30000"/>
              </a:spcBef>
              <a:buNone/>
            </a:pPr>
            <a:r>
              <a:rPr lang="ru-RU" sz="1400" b="1" dirty="0">
                <a:solidFill>
                  <a:schemeClr val="tx2"/>
                </a:solidFill>
                <a:cs typeface="Arial" charset="0"/>
              </a:rPr>
              <a:t>Выберите один вариант ответа</a:t>
            </a:r>
          </a:p>
          <a:p>
            <a:pPr marL="0" indent="0">
              <a:buNone/>
            </a:pPr>
            <a:r>
              <a:rPr lang="ru-RU" sz="1400" b="1" i="1" dirty="0"/>
              <a:t>10. Дисконтный множитель (ДМ) на начало периода рассчитывается по формуле (Y – ставка дисконтирования, n – номер периода):</a:t>
            </a:r>
          </a:p>
          <a:p>
            <a:r>
              <a:rPr lang="ru-RU" sz="1400" dirty="0"/>
              <a:t>ДМ = (</a:t>
            </a:r>
            <a:r>
              <a:rPr lang="ru-RU" sz="1400" dirty="0" err="1"/>
              <a:t>1+Y</a:t>
            </a:r>
            <a:r>
              <a:rPr lang="ru-RU" sz="1400" dirty="0"/>
              <a:t>) ^(n-0.5)</a:t>
            </a:r>
          </a:p>
          <a:p>
            <a:r>
              <a:rPr lang="ru-RU" sz="1400" dirty="0"/>
              <a:t>ДМ = 1/(</a:t>
            </a:r>
            <a:r>
              <a:rPr lang="ru-RU" sz="1400" dirty="0" err="1"/>
              <a:t>1+Y</a:t>
            </a:r>
            <a:r>
              <a:rPr lang="ru-RU" sz="1400" dirty="0"/>
              <a:t>) ^(n-1)</a:t>
            </a:r>
          </a:p>
          <a:p>
            <a:r>
              <a:rPr lang="ru-RU" sz="1400" dirty="0"/>
              <a:t>ДМ = 1/(</a:t>
            </a:r>
            <a:r>
              <a:rPr lang="ru-RU" sz="1400" dirty="0" err="1"/>
              <a:t>1+Y</a:t>
            </a:r>
            <a:r>
              <a:rPr lang="ru-RU" sz="1400" dirty="0"/>
              <a:t>) ^(n-0.5)</a:t>
            </a:r>
          </a:p>
          <a:p>
            <a:r>
              <a:rPr lang="ru-RU" sz="1400" dirty="0"/>
              <a:t>ДМ = (</a:t>
            </a:r>
            <a:r>
              <a:rPr lang="ru-RU" sz="1400" dirty="0" err="1"/>
              <a:t>1+Y</a:t>
            </a:r>
            <a:r>
              <a:rPr lang="ru-RU" sz="1400" dirty="0"/>
              <a:t>) ^n</a:t>
            </a:r>
          </a:p>
          <a:p>
            <a:r>
              <a:rPr lang="ru-RU" sz="1400" dirty="0"/>
              <a:t>ДМ = 1/(</a:t>
            </a:r>
            <a:r>
              <a:rPr lang="ru-RU" sz="1400" dirty="0" err="1"/>
              <a:t>1+Y</a:t>
            </a:r>
            <a:r>
              <a:rPr lang="ru-RU" sz="1400" dirty="0"/>
              <a:t>) ^n</a:t>
            </a:r>
          </a:p>
          <a:p>
            <a:r>
              <a:rPr lang="ru-RU" sz="1400" dirty="0"/>
              <a:t>ДМ = (</a:t>
            </a:r>
            <a:r>
              <a:rPr lang="ru-RU" sz="1400" dirty="0" err="1"/>
              <a:t>1+Y</a:t>
            </a:r>
            <a:r>
              <a:rPr lang="ru-RU" sz="1400" dirty="0"/>
              <a:t>) ^(n-1)</a:t>
            </a:r>
          </a:p>
          <a:p>
            <a:pPr marL="0" indent="0" algn="just">
              <a:buNone/>
            </a:pPr>
            <a:endParaRPr lang="ru-RU" sz="1400" b="1" i="1" dirty="0"/>
          </a:p>
          <a:p>
            <a:pPr marL="0" indent="0">
              <a:buNone/>
            </a:pPr>
            <a:r>
              <a:rPr lang="ru-RU" sz="1400" b="1" i="1" dirty="0"/>
              <a:t>11. Какой метод целесообразно использовать для оценки 2%-ого пакета акций предприятия (при наличии необходимой информации)?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Варианты ответов:</a:t>
            </a:r>
          </a:p>
          <a:p>
            <a:r>
              <a:rPr lang="ru-RU" sz="1400" dirty="0"/>
              <a:t>Метод капитализации дивидендов</a:t>
            </a:r>
          </a:p>
          <a:p>
            <a:r>
              <a:rPr lang="ru-RU" sz="1400" dirty="0"/>
              <a:t>Метод сделок</a:t>
            </a:r>
          </a:p>
          <a:p>
            <a:r>
              <a:rPr lang="ru-RU" sz="1400" dirty="0"/>
              <a:t>Метод ликвидационной стоимости</a:t>
            </a:r>
          </a:p>
          <a:p>
            <a:r>
              <a:rPr lang="ru-RU" sz="1400" dirty="0"/>
              <a:t>Метод инфляционной корректировки стоимости</a:t>
            </a:r>
          </a:p>
          <a:p>
            <a:pPr marL="0" indent="0">
              <a:buNone/>
            </a:pPr>
            <a:endParaRPr lang="ru-RU" sz="1400" b="1" i="1" dirty="0"/>
          </a:p>
          <a:p>
            <a:pPr marL="0" indent="0">
              <a:buNone/>
            </a:pPr>
            <a:r>
              <a:rPr lang="ru-RU" sz="1400" b="1" i="1" dirty="0"/>
              <a:t>12. Какой мультипликатор нужно использовать для оценки IT компании, если активы компании это бренд и дебиторская задолженность, а затраты компании это аренда и зарплата.</a:t>
            </a:r>
          </a:p>
          <a:p>
            <a:r>
              <a:rPr lang="ru-RU" sz="1400" dirty="0" err="1"/>
              <a:t>EV</a:t>
            </a:r>
            <a:r>
              <a:rPr lang="ru-RU" sz="1400" dirty="0"/>
              <a:t> / Балансовая стоимость активов</a:t>
            </a:r>
          </a:p>
          <a:p>
            <a:r>
              <a:rPr lang="ru-RU" sz="1400" dirty="0"/>
              <a:t>P / Дебиторская задолженность</a:t>
            </a:r>
          </a:p>
          <a:p>
            <a:r>
              <a:rPr lang="ru-RU" sz="1400" dirty="0" err="1"/>
              <a:t>EV</a:t>
            </a:r>
            <a:r>
              <a:rPr lang="ru-RU" sz="1400" dirty="0"/>
              <a:t> / Чистая прибыль</a:t>
            </a:r>
          </a:p>
          <a:p>
            <a:r>
              <a:rPr lang="ru-RU" sz="1400" dirty="0"/>
              <a:t>P / Чистая прибыль</a:t>
            </a:r>
          </a:p>
        </p:txBody>
      </p:sp>
    </p:spTree>
    <p:extLst>
      <p:ext uri="{BB962C8B-B14F-4D97-AF65-F5344CB8AC3E}">
        <p14:creationId xmlns:p14="http://schemas.microsoft.com/office/powerpoint/2010/main" val="2303778895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Microsoft Office PowerPoint</Application>
  <PresentationFormat>Широкоэкранный</PresentationFormat>
  <Paragraphs>86</Paragraphs>
  <Slides>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Оформление по умолчанию</vt:lpstr>
      <vt:lpstr>1_Оформление по умолчанию</vt:lpstr>
      <vt:lpstr>Оценка стоимости компании Часть 2 – Подходы к оценке бизнеса</vt:lpstr>
      <vt:lpstr>Вопросы/Задания (тема 2)</vt:lpstr>
      <vt:lpstr>Вопросы/Задания (тема 2)</vt:lpstr>
      <vt:lpstr>Вопросы/Задания (тема 2)</vt:lpstr>
      <vt:lpstr>Вопросы/Задания (тема 2)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Оценка стоимости компании Часть 2 – Подходы к оценке бизнеса</dc:title>
  <dc:creator>Анохина Анастасия Владимировна</dc:creator>
  <cp:lastModifiedBy>Анохина Анастасия Владимировна</cp:lastModifiedBy>
  <cp:revision>1</cp:revision>
  <dcterms:created xsi:type="dcterms:W3CDTF">2020-10-21T08:17:58Z</dcterms:created>
  <dcterms:modified xsi:type="dcterms:W3CDTF">2020-10-21T08:18:10Z</dcterms:modified>
</cp:coreProperties>
</file>